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72" r:id="rId6"/>
    <p:sldId id="274" r:id="rId7"/>
    <p:sldId id="291" r:id="rId8"/>
    <p:sldId id="290" r:id="rId9"/>
    <p:sldId id="295" r:id="rId10"/>
    <p:sldId id="297" r:id="rId11"/>
    <p:sldId id="299" r:id="rId12"/>
    <p:sldId id="300" r:id="rId13"/>
    <p:sldId id="303" r:id="rId14"/>
    <p:sldId id="277" r:id="rId15"/>
    <p:sldId id="278" r:id="rId16"/>
    <p:sldId id="287" r:id="rId17"/>
    <p:sldId id="279" r:id="rId18"/>
    <p:sldId id="266" r:id="rId19"/>
    <p:sldId id="281" r:id="rId20"/>
    <p:sldId id="302" r:id="rId21"/>
    <p:sldId id="30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595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7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5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7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04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4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9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7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7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6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2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3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7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4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5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10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564259136#6560IO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проблемы при взаимодействии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-лаборатории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ентра лабораторной диагностики с медицинскими организациями округа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9963"/>
            <a:ext cx="7304856" cy="1575221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клинической лабораторной диагностики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Лаврова Юлия Андреевна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2097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(быстрые) тесты для определения специфических антител к ВИЧ выполняются без специального оборудования менее чем за 30 минут. В качестве исследуемого материала может использоваться кровь, сыворотка, плазма крови и слюна (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околодесневая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жидкость</a:t>
            </a:r>
            <a:r>
              <a:rPr lang="ru-RU" sz="180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048672" cy="3960440"/>
          </a:xfrm>
        </p:spPr>
      </p:pic>
    </p:spTree>
    <p:extLst>
      <p:ext uri="{BB962C8B-B14F-4D97-AF65-F5344CB8AC3E}">
        <p14:creationId xmlns:p14="http://schemas.microsoft.com/office/powerpoint/2010/main" val="48987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116632"/>
            <a:ext cx="7429499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Области применения простых (быстрых) тестов: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0" y="1340768"/>
            <a:ext cx="7429499" cy="4896544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>
                <a:solidFill>
                  <a:schemeClr val="bg1"/>
                </a:solidFill>
              </a:rPr>
              <a:t>вертикальная профилактика, предоставляющее тестирование беременных женщин с неизвестным ВИЧ-статусом в предродовом периоде, при экстренном родовспоможении (для назначения медикаментозной профилактики ВИЧ-инфекции в родах) и другие ургентные ситуации;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постконтактная</a:t>
            </a:r>
            <a:r>
              <a:rPr lang="ru-RU" b="1" dirty="0">
                <a:solidFill>
                  <a:schemeClr val="bg1"/>
                </a:solidFill>
              </a:rPr>
              <a:t> профилактика ВИЧ-тестирование на ВИЧ в случае аварийной ситуации;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  <a:p>
            <a:pPr fontAlgn="base"/>
            <a:r>
              <a:rPr lang="ru-RU" b="1" dirty="0" err="1">
                <a:solidFill>
                  <a:schemeClr val="bg1"/>
                </a:solidFill>
              </a:rPr>
              <a:t>скрининговое</a:t>
            </a:r>
            <a:r>
              <a:rPr lang="ru-RU" b="1" dirty="0">
                <a:solidFill>
                  <a:schemeClr val="bg1"/>
                </a:solidFill>
              </a:rPr>
              <a:t> обследование на ВИЧ-инфекцию в случае проведения санитарно-противоэпидемических (профилактических) мероприятий;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  <a:p>
            <a:pPr fontAlgn="base"/>
            <a:r>
              <a:rPr lang="ru-RU" b="1" dirty="0">
                <a:solidFill>
                  <a:schemeClr val="bg1"/>
                </a:solidFill>
              </a:rPr>
              <a:t>самотестирование на ВИЧ;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0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116632"/>
            <a:ext cx="7429499" cy="17281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заключения о наличии или отсутствии ВИЧ-инфекции только по результатам простого (быстрого) теста не допускается.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060" y="1844825"/>
            <a:ext cx="7429499" cy="115212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указывать результат экспресс-теста в направлении на иммунный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блот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                              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864096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1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38328"/>
            <a:ext cx="7355160" cy="7864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абораторная диагностика ВИЧ-инфекции</a:t>
            </a:r>
            <a:endParaRPr lang="ru-RU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8" y="1268760"/>
            <a:ext cx="3455240" cy="5760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Скрининг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77334" y="1844824"/>
            <a:ext cx="3820055" cy="4281341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первом этапе (скрининг) в случае получения положительного результата в диагностических тестах, одновременно выявляющих антитела к ВИЧ 1, 2 и антиген р24, анализ проводится последовательно еще 2 раза (с той же сывороткой и в той же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тест-системе).</a:t>
            </a:r>
          </a:p>
          <a:p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получены два положительных результата из трех постановок, сыворотка считается первично-положительной и направляется в </a:t>
            </a:r>
            <a:r>
              <a:rPr lang="ru-RU" sz="1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референс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-лабораторию для дальнейшего исследования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92080" y="1196753"/>
            <a:ext cx="3178312" cy="648071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Референс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844825"/>
            <a:ext cx="3822192" cy="4281340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втором этапе (подтверждение результатов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скринингового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исследования 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референс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-лаборатории) первично положительная сыворотка повторно исследуется в диагностических тестах, одновременно выявляющих антитела к ВИЧ 1, 2 и антиген р24, во второй тест-системе другого производителя, отличающейся от первой по составу антигенов, антител или формату тестов.</a:t>
            </a:r>
          </a:p>
        </p:txBody>
      </p:sp>
    </p:spTree>
    <p:extLst>
      <p:ext uri="{BB962C8B-B14F-4D97-AF65-F5344CB8AC3E}">
        <p14:creationId xmlns:p14="http://schemas.microsoft.com/office/powerpoint/2010/main" val="1193191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593878" cy="360040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-диагностика</a:t>
            </a:r>
            <a:endParaRPr lang="ru-R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196752"/>
            <a:ext cx="3167208" cy="100811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Отрицательный результат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4" y="1916833"/>
            <a:ext cx="3820055" cy="420933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получении отрицательного результата сыворотка повторно исследуется в третьей тест-системе, отличающейся от первой и второй по составу антигенов, антител или формату тестов. В случае получения отрицательного результата (во второй и третьей тест-системах) выдается заключение об отсутствии антител/антигенов ВИЧ.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51694" y="1196752"/>
            <a:ext cx="3318697" cy="1008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Положительный результат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844825"/>
            <a:ext cx="3822192" cy="428134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получении положительного результата (во второй и (или) третьей тест-системе) сыворотку необходимо исследовать в иммунном или линейном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блоте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При необходимости сокращения сроков установления диагноза ВИЧ-инфекции и незамедлительного назначения АРТ пациенту в качестве подтверждающего исследования вместо иммунного или линейного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блота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может быть проведено определение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РНК ВИЧ молекулярно-биологическими методами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913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56060" y="332656"/>
            <a:ext cx="7429499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 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3.3686-21 "Санитарно-эпидемиологические требования по профилактике инфекционных болезней"    </a:t>
            </a:r>
            <a:r>
              <a:rPr lang="ru-RU" b="1" dirty="0"/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результатов в отношении ВИЧ применяются подтверждающие тесты (иммунный, линейный </a:t>
            </a:r>
            <a:r>
              <a:rPr lang="ru-RU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блот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определение </a:t>
            </a:r>
            <a:r>
              <a:rPr lang="ru-RU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РНК/ДНК ВИЧ молекулярно-биологическими методами</a:t>
            </a: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сокращения сроков установления диагноза ВИЧ-инфекции и незамедлительного назначения АРТ пациенту в качестве подтверждающего исследования вместо иммунного или линейного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проведено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РНК ВИЧ молекулярно-биологическими методами.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7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Тест-системы для подтверждения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вич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методом иммунного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27985" y="3212976"/>
            <a:ext cx="4716016" cy="3384376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2725738" y="1436688"/>
            <a:ext cx="6418262" cy="939800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LavrovaYA\Desktop\80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48348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Сложности в лабораторной диагностике ВИЧ-инфекции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764704"/>
            <a:ext cx="7408333" cy="5538928"/>
          </a:xfrm>
        </p:spPr>
        <p:txBody>
          <a:bodyPr>
            <a:normAutofit fontScale="77500" lnSpcReduction="20000"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Пациент А.,  1978г.р., код контингента-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114,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больные с клиническими проявлениями ВИЧ-инфекции.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абор крови 05.08.2023г.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имунного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блота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тест-система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ИнноЛиа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ВИЧ 1,2-отрицательный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04232"/>
              </p:ext>
            </p:extLst>
          </p:nvPr>
        </p:nvGraphicFramePr>
        <p:xfrm>
          <a:off x="971601" y="1844823"/>
          <a:ext cx="720079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3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тест-системы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Опкр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ОПобразца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ИФА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63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Genscreen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Ultra HIV Ag/Ab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0,799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63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Elecsys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HIV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Ag/Ab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3,48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63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КомбиБест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ВИЧ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0,165/0,4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49304"/>
              </p:ext>
            </p:extLst>
          </p:nvPr>
        </p:nvGraphicFramePr>
        <p:xfrm>
          <a:off x="971599" y="4509120"/>
          <a:ext cx="712879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60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sgp</a:t>
                      </a:r>
                      <a:r>
                        <a:rPr lang="en-US" dirty="0" smtClean="0"/>
                        <a:t> 120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gp</a:t>
                      </a:r>
                      <a:r>
                        <a:rPr lang="en-US" dirty="0" smtClean="0"/>
                        <a:t> 41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p31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p24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p17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3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3"/>
            <a:ext cx="7772400" cy="936103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Пациент А.,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1978г.р., забор крови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10.10.2023г.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1"/>
            <a:ext cx="7488832" cy="100811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Сложности в лабораторной диагностике ВИЧ-инфекции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3480"/>
              </p:ext>
            </p:extLst>
          </p:nvPr>
        </p:nvGraphicFramePr>
        <p:xfrm>
          <a:off x="683569" y="1484785"/>
          <a:ext cx="770485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5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тест-системы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Опкр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ОПобразца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ИФА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5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Genscreen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Ultra HIV Ag/Ab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«серая зона»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5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Elecsys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HIV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Ag/Ab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отрицательный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55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КомбиБест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ВИЧ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0,150/0,376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87606"/>
              </p:ext>
            </p:extLst>
          </p:nvPr>
        </p:nvGraphicFramePr>
        <p:xfrm>
          <a:off x="755577" y="4437112"/>
          <a:ext cx="756084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60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sgp</a:t>
                      </a:r>
                      <a:r>
                        <a:rPr lang="en-US" dirty="0" smtClean="0"/>
                        <a:t> 120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gp</a:t>
                      </a:r>
                      <a:r>
                        <a:rPr lang="en-US" dirty="0" smtClean="0"/>
                        <a:t> 41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p31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p24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p17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5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2385"/>
              </p:ext>
            </p:extLst>
          </p:nvPr>
        </p:nvGraphicFramePr>
        <p:xfrm>
          <a:off x="755576" y="580526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Результат иммунного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блота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-отрицательный.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9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6060" y="332656"/>
            <a:ext cx="7429499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ЗАБОЛЕВАЕМОСТИ ПО ВИЧ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РФ  на 30 июня 2023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700808"/>
            <a:ext cx="7408333" cy="48965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выявленных случаев ВИЧ-инфекции среди граждан Российской Федерации (подтвержденных в иммунном </a:t>
            </a:r>
            <a:r>
              <a:rPr lang="ru-RU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блоте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1987 г. до 30 июня 2023 г. достигло, по предварительным данным, </a:t>
            </a:r>
            <a:r>
              <a:rPr lang="ru-RU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1 664 149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30 июня 2023 г. в стране проживало </a:t>
            </a: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1 188 999 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 с лабораторно подтвержденным диагнозом 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ВИЧ-инфекции</a:t>
            </a: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исключая 475 150 больных, умерших за весь период наблюдения (28,6</a:t>
            </a:r>
            <a:r>
              <a:rPr lang="ru-RU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6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полугодии 2023 г. было выявлено </a:t>
            </a: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42 106 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результатов при </a:t>
            </a:r>
            <a:r>
              <a:rPr lang="ru-RU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-исследовании в иммунном </a:t>
            </a:r>
            <a:r>
              <a:rPr lang="ru-RU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блоте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ПЦР у обследованных на ВИЧ, что на 3,1% больше, чем в 2022 г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специализированного научно-исследовательского отдела эпидемиологии и профилактики СПИД ЦНИИ эпидемиологии </a:t>
            </a:r>
            <a:r>
              <a:rPr lang="ru-RU" sz="6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en-US" sz="6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6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1"/>
            <a:ext cx="8568952" cy="115212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Взаимодействие и диалог лаборатории и врача-клинициста- залог повышения эффективности диагностики и успешной постановки диагноза.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1340768"/>
            <a:ext cx="7200799" cy="115212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19.10.2023г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 ПЦР ДНК ВИЧ (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"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АмплиСенс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 ДНК-ВИЧ-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Результат-отрицательный.</a:t>
            </a:r>
          </a:p>
          <a:p>
            <a:endParaRPr lang="ru-RU" dirty="0"/>
          </a:p>
        </p:txBody>
      </p:sp>
      <p:pic>
        <p:nvPicPr>
          <p:cNvPr id="1026" name="Picture 2" descr="https://ru.med-mash.ru/images/shutterstock_309709997.jpgx54339_1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2809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46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601991" cy="4149080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взаимодействия </a:t>
            </a:r>
            <a:r>
              <a:rPr lang="ru-RU" sz="2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-лаборатории с другими медицинскими учреждениями :</a:t>
            </a:r>
            <a:b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слаженной системы лабораторной диагностики ВИЧ,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объединенной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общими целями,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лечебно-диагностического процесса за счет увеличения объема лабораторной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значимой информации, получаемой лечащими врачами из централизованной лаборатории.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s://jamaica-gleaner.com/sites/default/files/media/article_images/2021/11/30/1548646/56210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789040"/>
            <a:ext cx="7992888" cy="28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0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87624" y="2132856"/>
            <a:ext cx="6953250" cy="10080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6060" y="332656"/>
            <a:ext cx="7429499" cy="12961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заболеваемости ВИЧ по  ХМАО на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октября 202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6060" y="1772816"/>
            <a:ext cx="7429499" cy="401838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по 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подтвержденным диагнозом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 детей до 18 лет 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родов у  ВИЧ-инфицированных женщин – 1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ВИЧ-инфицированных в ХМАО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16700.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иностранных граждан-33.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Преобладает наркотический и половой пути передачи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7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отдела инфекционной иммунологии   в  составе Центра лабораторной диагностики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60848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Ве­рифи­кация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ре­зуль­та­тов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скри­нин­го­вых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ис­сле­дова­ний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Пос­та­нов­ка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ла­бора­тор­но­го ди­аг­но­за "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ВИЧ-ин­фекция"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Им­му­ноло­гичес­кий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ви­русо­логи­чес­кий мо­нито­ринг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ВИЧ-ин­фи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­                          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циро­ван­ных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Мо­нито­ринг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эф­фектив­ности ан­ти­рет­ро­вирус­ной те­рапии, вклю­чая кон­троль ре­зис­тен­тнос­ти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Ус­та­нов­ле­ние ВИЧ-ста­туса де­тей, рож­денных ВИЧ-ин­фи­циро­ван­ны­ми ма­теря­ми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Ди­аг­ности­ка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оп­порту­нис­ти­чес­ких за­боле­ваний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Ви­русо­логи­чес­кий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мо­нито­ринг эф­фектив­ности ле­чения ви­рус­ных ге­пати­тов В и С у ВИЧ-ин­фи­циро­ван­ных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Кон­троль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ка­чес­тва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скри­нин­го­вых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ис­сле­дова­ний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84482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– доноры крови, плазмы крови, других биологических жидкостей.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– врачи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средний и младший медицинский персонал Центров по профилактике и борьбе со СПИД, медицинских организаций, занятые непосредственно обследованием, диагностикой, лечением, обслуживанием, а также проведением судебно-медицинской экспертизы и другой работы с лицами, инфицированными вирусом иммунодефицита человека.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– лица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призыве на военную службу.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111а – лица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поступающие на военную службу по контракту.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– иностранные 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 и лица без гражданства.</a:t>
            </a:r>
          </a:p>
          <a:p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200/э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</a:t>
            </a:r>
            <a:r>
              <a:rPr lang="ru-RU" sz="1400" b="1" u="sng" dirty="0">
                <a:solidFill>
                  <a:schemeClr val="bg1"/>
                </a:solidFill>
              </a:rPr>
              <a:t>и лица без гражданства при оказании им экстренной медицинской помощи</a:t>
            </a:r>
          </a:p>
          <a:p>
            <a:endPara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– обследованные 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 по инициативе пациента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– больные 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подозрением или подтвержденным диагнозом «наркомания», потребители инъекционных наркотиков.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102/а – лица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употребляющие </a:t>
            </a:r>
            <a:r>
              <a:rPr lang="ru-RU" sz="13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психоактивные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вещества.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 – </a:t>
            </a:r>
            <a:r>
              <a:rPr lang="ru-RU" sz="1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мужчины,имеющие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 с мужчинами.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 – лица 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подозрением или подтвержденным диагнозом заболеваний, передающихся половым путем.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– </a:t>
            </a:r>
            <a:r>
              <a:rPr lang="ru-RU" sz="1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лица,занимающиеся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оказанием коммерческих сексуальных услуг, проституцией.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1520" y="0"/>
            <a:ext cx="8640960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здравоохранения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хмао-югры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№1302 от 31.08.2023г. 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мониторинге обследования на ВИЧ-инфекцию 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автономном округе – Югре»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наблюдения № 2304 «Форма мониторинга обследования населения Ханты-Мансийского автономного 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Югры на антитела к ВИЧ» </a:t>
            </a:r>
          </a:p>
          <a:p>
            <a:r>
              <a:rPr lang="ru-RU" sz="2000" b="1" dirty="0"/>
              <a:t>_____________________________________________________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39552" y="1"/>
            <a:ext cx="8424936" cy="4941168"/>
          </a:xfrm>
        </p:spPr>
        <p:txBody>
          <a:bodyPr>
            <a:noAutofit/>
          </a:bodyPr>
          <a:lstStyle/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– беременные независимо от планов женщины по вынашиванию или прерыванию беременности.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109/а – беременные, имеющие высокий риск заражения ВИЧ.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– мужья, половые партнеры всех женщин, поставленных на учет по беременности.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–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лица,находящиеся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лишения свободы.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– больные с клиническими проявлениями ВИЧ-инфекции, СПИД-индикаторных заболеваний.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 – обследованные на ВИЧ в соответствии со стандартами оказания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мед.помощи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клиническими рекомендациями (кроме больных гепатитами В и С)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116/а – обследованные на ВИЧ при обращении по поводу инвазивных манипуляций или хирургических вмешательств ( кроме больных гепатитами В и С)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 – больные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подозрением или подтвержденным диагнозом острого гепатита В или гепатита С.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118/а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внутренние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мигранты, включая работающих вахтовым методом.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118/б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умершие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– половые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с ВИЧ-инфицированными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– лица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имевшие контакт с ВИЧ за исключением случаев, соответствующих 121/а, 123,124.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–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контакты с ВИЧ-инфицированными.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– дети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рожденные ВИЧ-инфицированными матерями.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– участники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аварийной ситуации с попаданием крови и биологических жидкостей под кожу, на кожу и слизистые.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оформлении направления на иммунный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блот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4275858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тот код услуги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заполнены все графы в направлении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 код контингента</a:t>
            </a:r>
            <a:endParaRPr lang="ru-RU" sz="4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4707906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 не уйдет « в работу»</a:t>
            </a:r>
          </a:p>
          <a:p>
            <a:endParaRPr lang="ru-RU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Обязательно указывать ИФА1/ИФА2( основание для направления в ИБ)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/>
              <a:t> </a:t>
            </a:r>
            <a:r>
              <a:rPr lang="ru-RU" sz="4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наименование </a:t>
            </a:r>
            <a: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тест-системы, ее серия, срок годности</a:t>
            </a:r>
            <a:endParaRPr lang="ru-RU" sz="4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Обязательно для </a:t>
            </a:r>
            <a:r>
              <a:rPr lang="ru-RU" sz="4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формы федерального статистического наблюдения N 4 "Сведения о результатах исследования крови на антитела к ВИЧ"</a:t>
            </a:r>
            <a:endParaRPr lang="ru-RU" sz="4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165930" y="2553045"/>
            <a:ext cx="978408" cy="2227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095225" y="3347109"/>
            <a:ext cx="978408" cy="25795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104389" y="5157192"/>
            <a:ext cx="978408" cy="3040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49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50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биоматериала  является поводом для отказа в исследовании методом иммунного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блота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согласно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3686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п.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принять меры по обеспечению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сохранности сывороток ВИЧ-инфицированных в течение не менее одного года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постановки диагноза для обеспечения возможности проведения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17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94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 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СанПиН 3.3686-21 "Санитарно-эпидемиологические требования по профилактике инфекционных болезней"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6060" y="1412776"/>
            <a:ext cx="7429499" cy="410445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п.628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Повторные обследования методом иммунного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блота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лиц с установленным ранее диагнозом "ВИЧ-инфекция" не проводятся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Проверить пациента в ФР ВИЧ!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224 проб, присланных на иммунный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блот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01.01.2023-01.09.2023г., 30 проб оказались пациентов с э№.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4024</TotalTime>
  <Words>1322</Words>
  <Application>Microsoft Office PowerPoint</Application>
  <PresentationFormat>Экран (4:3)</PresentationFormat>
  <Paragraphs>180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Trebuchet MS</vt:lpstr>
      <vt:lpstr>Tw Cen MT</vt:lpstr>
      <vt:lpstr>Wingdings</vt:lpstr>
      <vt:lpstr>Контур</vt:lpstr>
      <vt:lpstr>«Основные проблемы при взаимодействии референс-лаборатории Центра лабораторной диагностики с медицинскими организациями округа </vt:lpstr>
      <vt:lpstr>ПОКАЗАТЕЛИ ЗАБОЛЕВАЕМОСТИ ПО ВИЧ В РФ  на 30 июня 2023 </vt:lpstr>
      <vt:lpstr>Показатели заболеваемости ВИЧ по  ХМАО на 2 октября 2023г.</vt:lpstr>
      <vt:lpstr>Задачи отдела инфекционной иммунологии   в  составе Центра лабораторной диагностики</vt:lpstr>
      <vt:lpstr>  </vt:lpstr>
      <vt:lpstr>Презентация PowerPoint</vt:lpstr>
      <vt:lpstr>Ошибки при оформлении направления на иммунный блот</vt:lpstr>
      <vt:lpstr>Недостаточное количество биоматериала  является поводом для отказа в исследовании методом иммунного блота</vt:lpstr>
      <vt:lpstr> СанПиН 3.3686-21 "Санитарно-эпидемиологические требования по профилактике инфекционных болезней" </vt:lpstr>
      <vt:lpstr>Простые (быстрые) тесты для определения специфических антител к ВИЧ выполняются без специального оборудования менее чем за 30 минут. В качестве исследуемого материала может использоваться кровь, сыворотка, плазма крови и слюна (околодесневая жидкость).</vt:lpstr>
      <vt:lpstr>Области применения простых (быстрых) тестов:</vt:lpstr>
      <vt:lpstr>Выдача заключения о наличии или отсутствии ВИЧ-инфекции только по результатам простого (быстрого) теста не допускается.</vt:lpstr>
      <vt:lpstr>Презентация PowerPoint</vt:lpstr>
      <vt:lpstr>Лабораторная диагностика ВИЧ-инфекции</vt:lpstr>
      <vt:lpstr>Референс-диагностика</vt:lpstr>
      <vt:lpstr> СанПиН 3.3686-21 "Санитарно-эпидемиологические требования по профилактике инфекционных болезней"     </vt:lpstr>
      <vt:lpstr>Тест-системы для подтверждения вич методом иммунного блота</vt:lpstr>
      <vt:lpstr>Сложности в лабораторной диагностике ВИЧ-инфекции</vt:lpstr>
      <vt:lpstr>   Пациент А.,  1978г.р., забор крови 10.10.2023г. </vt:lpstr>
      <vt:lpstr>Взаимодействие и диалог лаборатории и врача-клинициста- залог повышения эффективности диагностики и успешной постановки диагноза.</vt:lpstr>
      <vt:lpstr>Главная цель взаимодействия референс-лаборатории с другими медицинскими учреждениями : создание слаженной системы лабораторной диагностики ВИЧ, объединенной общими целями,  повышение эффективности лечебно-диагностического процесса за счет увеличения объема лабораторной диагностически значимой информации, получаемой лечащими врачами из централизованной лаборатории.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gorgo</cp:lastModifiedBy>
  <cp:revision>283</cp:revision>
  <dcterms:created xsi:type="dcterms:W3CDTF">2022-11-20T10:54:46Z</dcterms:created>
  <dcterms:modified xsi:type="dcterms:W3CDTF">2023-11-01T17:00:50Z</dcterms:modified>
</cp:coreProperties>
</file>